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860" r:id="rId3"/>
    <p:sldId id="861" r:id="rId4"/>
    <p:sldId id="862" r:id="rId5"/>
    <p:sldId id="863" r:id="rId6"/>
    <p:sldId id="864" r:id="rId7"/>
    <p:sldId id="865" r:id="rId8"/>
    <p:sldId id="866" r:id="rId9"/>
    <p:sldId id="867"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48709" y="716166"/>
            <a:ext cx="11527816" cy="1392881"/>
          </a:xfrm>
          <a:prstGeom prst="rect">
            <a:avLst/>
          </a:prstGeom>
        </p:spPr>
      </p:pic>
      <p:pic>
        <p:nvPicPr>
          <p:cNvPr id="10" name="图片 9"/>
          <p:cNvPicPr>
            <a:picLocks noChangeAspect="1"/>
          </p:cNvPicPr>
          <p:nvPr/>
        </p:nvPicPr>
        <p:blipFill>
          <a:blip r:embed="rId3"/>
          <a:stretch>
            <a:fillRect/>
          </a:stretch>
        </p:blipFill>
        <p:spPr>
          <a:xfrm>
            <a:off x="550590" y="3116801"/>
            <a:ext cx="3024336" cy="790377"/>
          </a:xfrm>
          <a:prstGeom prst="rect">
            <a:avLst/>
          </a:prstGeom>
        </p:spPr>
      </p:pic>
      <p:sp>
        <p:nvSpPr>
          <p:cNvPr id="11" name="内容占位符 1"/>
          <p:cNvSpPr>
            <a:spLocks noGrp="1"/>
          </p:cNvSpPr>
          <p:nvPr>
            <p:ph idx="1"/>
          </p:nvPr>
        </p:nvSpPr>
        <p:spPr>
          <a:xfrm>
            <a:off x="360854" y="3087211"/>
            <a:ext cx="11485848" cy="818173"/>
          </a:xfrm>
        </p:spPr>
        <p:txBody>
          <a:bodyPr/>
          <a:lstStyle/>
          <a:p>
            <a:pPr hangingPunct="0">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本文</a:t>
            </a:r>
            <a:r>
              <a:rPr lang="zh-CN" altLang="zh-CN">
                <a:solidFill>
                  <a:srgbClr val="000000"/>
                </a:solidFill>
                <a:ea typeface="楷体"/>
                <a:cs typeface="Times New Roman"/>
              </a:rPr>
              <a:t>介绍了上海地铁开通</a:t>
            </a:r>
            <a:r>
              <a:rPr lang="en-US" altLang="zh-CN">
                <a:solidFill>
                  <a:srgbClr val="000000"/>
                </a:solidFill>
                <a:cs typeface="Times New Roman"/>
              </a:rPr>
              <a:t>5G</a:t>
            </a:r>
            <a:r>
              <a:rPr lang="zh-CN" altLang="zh-CN">
                <a:solidFill>
                  <a:srgbClr val="000000"/>
                </a:solidFill>
                <a:ea typeface="楷体"/>
                <a:cs typeface="Times New Roman"/>
              </a:rPr>
              <a:t>网络</a:t>
            </a:r>
            <a:r>
              <a:rPr lang="zh-CN" altLang="zh-CN" smtClean="0">
                <a:solidFill>
                  <a:srgbClr val="000000"/>
                </a:solidFill>
                <a:ea typeface="楷体"/>
                <a:cs typeface="Times New Roman"/>
              </a:rPr>
              <a:t>。</a:t>
            </a:r>
            <a:endParaRPr lang="zh-CN" altLang="zh-CN" sz="900">
              <a:solidFill>
                <a:srgbClr val="000000"/>
              </a:solidFill>
              <a:cs typeface="Times New Roman"/>
            </a:endParaRPr>
          </a:p>
        </p:txBody>
      </p:sp>
      <p:pic>
        <p:nvPicPr>
          <p:cNvPr id="5" name="新趋势题型-4字.eps" descr="id:2147500408;FounderCES"/>
          <p:cNvPicPr/>
          <p:nvPr/>
        </p:nvPicPr>
        <p:blipFill>
          <a:blip r:embed="rId4"/>
          <a:stretch>
            <a:fillRect/>
          </a:stretch>
        </p:blipFill>
        <p:spPr>
          <a:xfrm>
            <a:off x="3368046" y="2400844"/>
            <a:ext cx="4896544" cy="589310"/>
          </a:xfrm>
          <a:prstGeom prst="rect">
            <a:avLst/>
          </a:prstGeom>
        </p:spPr>
      </p:pic>
      <p:sp>
        <p:nvSpPr>
          <p:cNvPr id="6" name="内容占位符 1"/>
          <p:cNvSpPr txBox="1">
            <a:spLocks/>
          </p:cNvSpPr>
          <p:nvPr/>
        </p:nvSpPr>
        <p:spPr bwMode="auto">
          <a:xfrm>
            <a:off x="586022" y="2191451"/>
            <a:ext cx="11485848"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信息还原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32017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5138971"/>
          </a:xfrm>
        </p:spPr>
        <p:txBody>
          <a:bodyPr/>
          <a:lstStyle/>
          <a:p>
            <a:pPr indent="714375" hangingPunct="0">
              <a:lnSpc>
                <a:spcPct val="140000"/>
              </a:lnSpc>
              <a:spcAft>
                <a:spcPts val="0"/>
              </a:spcAft>
              <a:tabLst>
                <a:tab pos="2600325" algn="l"/>
                <a:tab pos="5645150" algn="l"/>
                <a:tab pos="9861550" algn="l"/>
              </a:tabLst>
            </a:pPr>
            <a:r>
              <a:rPr lang="zh-CN"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短文，从方框中选择合适的句子填到文中空白处。选项中有两项多余。</a:t>
            </a:r>
          </a:p>
          <a:p>
            <a:pPr indent="714375" hangingPunct="0">
              <a:lnSpc>
                <a:spcPct val="140000"/>
              </a:lnSpc>
              <a:spcAft>
                <a:spcPts val="0"/>
              </a:spcAft>
              <a:tabLst>
                <a:tab pos="2600325" algn="l"/>
                <a:tab pos="5645150" algn="l"/>
                <a:tab pos="9861550" algn="l"/>
              </a:tabLst>
            </a:pP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Spending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on the metro</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地铁</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slow Internet is a headache for many people. However, in Shanghai, this is no longer a problem. On April 15</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Shanghai Shentong Metro Group and the local government announced that 5G now covers the entire Shanghai metro system</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4812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89697"/>
            <a:ext cx="11485848" cy="1164999"/>
          </a:xfrm>
        </p:spPr>
        <p:txBody>
          <a:bodyPr/>
          <a:lstStyle/>
          <a:p>
            <a:pPr indent="361950" hangingPunct="0">
              <a:lnSpc>
                <a:spcPct val="120000"/>
              </a:lnSpc>
              <a:spcAft>
                <a:spcPts val="0"/>
              </a:spcAf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Shanghai is the first big city in China to achieve this, with full 5G coverage across 21 lines, 517 stations, and 896 kilometers. Tests showed that Internet speed in stations and tunnels</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隧道</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usually over 600 megabits</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兆比特</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per second.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4171240" y="1418405"/>
            <a:ext cx="356187" cy="429413"/>
          </a:xfrm>
          <a:prstGeom prst="rect">
            <a:avLst/>
          </a:prstGeom>
          <a:noFill/>
        </p:spPr>
        <p:txBody>
          <a:bodyPr wrap="none" rtlCol="0">
            <a:spAutoFit/>
          </a:bodyPr>
          <a:lstStyle/>
          <a:p>
            <a:pPr algn="ctr">
              <a:lnSpc>
                <a:spcPct val="120000"/>
              </a:lnSpc>
            </a:pPr>
            <a:r>
              <a:rPr lang="en-US" altLang="zh-CN" sz="2000">
                <a:latin typeface="Times New Roman"/>
                <a:ea typeface="宋体"/>
              </a:rPr>
              <a:t>B</a:t>
            </a:r>
            <a:endParaRPr lang="zh-CN" altLang="en-US" sz="2000" b="1" kern="100">
              <a:solidFill>
                <a:srgbClr val="FF0000"/>
              </a:solidFill>
              <a:cs typeface="Times New Roman" panose="02020603050405020304" pitchFamily="18" charset="0"/>
            </a:endParaRPr>
          </a:p>
        </p:txBody>
      </p:sp>
      <p:sp>
        <p:nvSpPr>
          <p:cNvPr id="5" name="内容占位符 3"/>
          <p:cNvSpPr txBox="1">
            <a:spLocks/>
          </p:cNvSpPr>
          <p:nvPr/>
        </p:nvSpPr>
        <p:spPr bwMode="auto">
          <a:xfrm>
            <a:off x="360854" y="5119689"/>
            <a:ext cx="1148584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FF0000"/>
                </a:solidFill>
                <a:cs typeface="Times New Roman"/>
              </a:rPr>
              <a:t>[</a:t>
            </a:r>
            <a:r>
              <a:rPr lang="zh-CN" altLang="zh-CN" sz="2000" b="1" smtClean="0">
                <a:solidFill>
                  <a:srgbClr val="FF0000"/>
                </a:solidFill>
                <a:ea typeface="黑体"/>
                <a:cs typeface="Times New Roman"/>
              </a:rPr>
              <a:t>解析</a:t>
            </a:r>
            <a:r>
              <a:rPr lang="en-US" altLang="zh-CN" sz="2000" b="1" smtClean="0">
                <a:solidFill>
                  <a:srgbClr val="FF0000"/>
                </a:solidFill>
                <a:cs typeface="Times New Roman"/>
              </a:rPr>
              <a:t>]</a:t>
            </a:r>
            <a:r>
              <a:rPr lang="zh-CN" altLang="zh-CN" sz="2000" b="1" smtClean="0">
                <a:solidFill>
                  <a:srgbClr val="FF0000"/>
                </a:solidFill>
                <a:cs typeface="Times New Roman"/>
              </a:rPr>
              <a:t>根据第一段中的</a:t>
            </a:r>
            <a:r>
              <a:rPr lang="en-US" altLang="zh-CN" sz="2000" b="1" smtClean="0">
                <a:solidFill>
                  <a:srgbClr val="FF0000"/>
                </a:solidFill>
                <a:cs typeface="Times New Roman"/>
              </a:rPr>
              <a:t>“Tests showed that Internet speed in stations and tunnels</a:t>
            </a:r>
            <a:r>
              <a:rPr lang="zh-CN" altLang="zh-CN" sz="2000" b="1" smtClean="0">
                <a:solidFill>
                  <a:srgbClr val="FF0000"/>
                </a:solidFill>
                <a:cs typeface="Times New Roman"/>
              </a:rPr>
              <a:t>（</a:t>
            </a:r>
            <a:r>
              <a:rPr lang="zh-CN" altLang="zh-CN" sz="2000" b="1" smtClean="0">
                <a:solidFill>
                  <a:srgbClr val="FF0000"/>
                </a:solidFill>
                <a:ea typeface="楷体"/>
                <a:cs typeface="Times New Roman"/>
              </a:rPr>
              <a:t>隧道</a:t>
            </a:r>
            <a:r>
              <a:rPr lang="zh-CN" altLang="zh-CN" sz="2000" b="1" smtClean="0">
                <a:solidFill>
                  <a:srgbClr val="FF0000"/>
                </a:solidFill>
                <a:cs typeface="Times New Roman"/>
              </a:rPr>
              <a:t>）</a:t>
            </a:r>
            <a:r>
              <a:rPr lang="en-US" altLang="zh-CN" sz="2000" b="1" smtClean="0">
                <a:solidFill>
                  <a:srgbClr val="FF0000"/>
                </a:solidFill>
                <a:cs typeface="Times New Roman"/>
              </a:rPr>
              <a:t> are usually over 600 megabits</a:t>
            </a:r>
            <a:r>
              <a:rPr lang="zh-CN" altLang="zh-CN" sz="2000" b="1" smtClean="0">
                <a:solidFill>
                  <a:srgbClr val="FF0000"/>
                </a:solidFill>
                <a:cs typeface="Times New Roman"/>
              </a:rPr>
              <a:t>（</a:t>
            </a:r>
            <a:r>
              <a:rPr lang="zh-CN" altLang="zh-CN" sz="2000" b="1" smtClean="0">
                <a:solidFill>
                  <a:srgbClr val="FF0000"/>
                </a:solidFill>
                <a:ea typeface="楷体"/>
                <a:cs typeface="Times New Roman"/>
              </a:rPr>
              <a:t>兆比特</a:t>
            </a:r>
            <a:r>
              <a:rPr lang="zh-CN" altLang="zh-CN" sz="2000" b="1" smtClean="0">
                <a:solidFill>
                  <a:srgbClr val="FF0000"/>
                </a:solidFill>
                <a:cs typeface="Times New Roman"/>
              </a:rPr>
              <a:t>）</a:t>
            </a:r>
            <a:r>
              <a:rPr lang="en-US" altLang="zh-CN" sz="2000" b="1" smtClean="0">
                <a:solidFill>
                  <a:srgbClr val="FF0000"/>
                </a:solidFill>
                <a:cs typeface="Times New Roman"/>
              </a:rPr>
              <a:t> per second.”</a:t>
            </a:r>
            <a:r>
              <a:rPr lang="zh-CN" altLang="zh-CN" sz="2000" b="1" smtClean="0">
                <a:solidFill>
                  <a:srgbClr val="FF0000"/>
                </a:solidFill>
                <a:cs typeface="Times New Roman"/>
              </a:rPr>
              <a:t>可知，文中提到地铁站和隧道中的网速通常超过</a:t>
            </a:r>
            <a:r>
              <a:rPr lang="en-US" altLang="zh-CN" sz="2000" b="1" smtClean="0">
                <a:solidFill>
                  <a:srgbClr val="FF0000"/>
                </a:solidFill>
                <a:cs typeface="Times New Roman"/>
              </a:rPr>
              <a:t>600</a:t>
            </a:r>
            <a:r>
              <a:rPr lang="zh-CN" altLang="zh-CN" sz="2000" b="1" smtClean="0">
                <a:solidFill>
                  <a:srgbClr val="FF0000"/>
                </a:solidFill>
                <a:cs typeface="Times New Roman"/>
              </a:rPr>
              <a:t>兆比特每秒。因此，</a:t>
            </a:r>
            <a:r>
              <a:rPr lang="zh-CN" altLang="zh-CN" sz="2000" b="1" spc="-100" smtClean="0">
                <a:solidFill>
                  <a:srgbClr val="FF0000"/>
                </a:solidFill>
                <a:cs typeface="Times New Roman"/>
              </a:rPr>
              <a:t>选项</a:t>
            </a:r>
            <a:r>
              <a:rPr lang="en-US" altLang="zh-CN" sz="2000" b="1" spc="-100" smtClean="0">
                <a:solidFill>
                  <a:srgbClr val="FF0000"/>
                </a:solidFill>
                <a:cs typeface="Times New Roman"/>
              </a:rPr>
              <a:t>B</a:t>
            </a:r>
            <a:r>
              <a:rPr lang="en-US" altLang="zh-CN" sz="2000" b="1" spc="-100" smtClean="0">
                <a:solidFill>
                  <a:srgbClr val="FF0000"/>
                </a:solidFill>
                <a:latin typeface="+mj-ea"/>
                <a:ea typeface="+mj-ea"/>
                <a:cs typeface="Times New Roman"/>
              </a:rPr>
              <a:t>“</a:t>
            </a:r>
            <a:r>
              <a:rPr lang="zh-CN" altLang="zh-CN" sz="2000" b="1" spc="-100" smtClean="0">
                <a:solidFill>
                  <a:srgbClr val="FF0000"/>
                </a:solidFill>
                <a:cs typeface="Times New Roman"/>
              </a:rPr>
              <a:t>在峰值时，它的速度能达到</a:t>
            </a:r>
            <a:r>
              <a:rPr lang="en-US" altLang="zh-CN" sz="2000" b="1" spc="-100" smtClean="0">
                <a:solidFill>
                  <a:srgbClr val="FF0000"/>
                </a:solidFill>
                <a:cs typeface="Times New Roman"/>
              </a:rPr>
              <a:t>1000</a:t>
            </a:r>
            <a:r>
              <a:rPr lang="zh-CN" altLang="zh-CN" sz="2000" b="1" spc="-100" smtClean="0">
                <a:solidFill>
                  <a:srgbClr val="FF0000"/>
                </a:solidFill>
                <a:cs typeface="Times New Roman"/>
              </a:rPr>
              <a:t>兆比特</a:t>
            </a:r>
            <a:r>
              <a:rPr lang="en-US" altLang="zh-CN" sz="2000" b="1" spc="-100" smtClean="0">
                <a:solidFill>
                  <a:srgbClr val="FF0000"/>
                </a:solidFill>
                <a:latin typeface="+mj-ea"/>
                <a:ea typeface="+mj-ea"/>
                <a:cs typeface="Times New Roman"/>
              </a:rPr>
              <a:t>”</a:t>
            </a:r>
            <a:r>
              <a:rPr lang="zh-CN" altLang="zh-CN" sz="2000" b="1" spc="-100" smtClean="0">
                <a:solidFill>
                  <a:srgbClr val="FF0000"/>
                </a:solidFill>
                <a:cs typeface="Times New Roman"/>
              </a:rPr>
              <a:t>与前文的网速数据相衔接，进一步说明了</a:t>
            </a:r>
            <a:r>
              <a:rPr lang="en-US" altLang="zh-CN" sz="2000" b="1" spc="-100" smtClean="0">
                <a:solidFill>
                  <a:srgbClr val="FF0000"/>
                </a:solidFill>
                <a:cs typeface="Times New Roman"/>
              </a:rPr>
              <a:t>5G</a:t>
            </a:r>
            <a:r>
              <a:rPr lang="zh-CN" altLang="zh-CN" sz="2000" b="1" spc="-100" smtClean="0">
                <a:solidFill>
                  <a:srgbClr val="FF0000"/>
                </a:solidFill>
                <a:cs typeface="Times New Roman"/>
              </a:rPr>
              <a:t>网络的强大性能。故选</a:t>
            </a:r>
            <a:r>
              <a:rPr lang="en-US" altLang="zh-CN" sz="2000" b="1" spc="-100" smtClean="0">
                <a:solidFill>
                  <a:srgbClr val="FF0000"/>
                </a:solidFill>
                <a:cs typeface="Times New Roman"/>
              </a:rPr>
              <a:t>B</a:t>
            </a:r>
            <a:r>
              <a:rPr lang="zh-CN" altLang="zh-CN" sz="2000" b="1" spc="-100" smtClean="0">
                <a:solidFill>
                  <a:srgbClr val="FF0000"/>
                </a:solidFill>
                <a:cs typeface="Times New Roman"/>
              </a:rPr>
              <a:t>。</a:t>
            </a:r>
            <a:endParaRPr lang="zh-CN" altLang="zh-CN" sz="2000" spc="-100">
              <a:solidFill>
                <a:srgbClr val="000000"/>
              </a:solidFill>
              <a:cs typeface="Times New Roman"/>
            </a:endParaRPr>
          </a:p>
        </p:txBody>
      </p:sp>
      <p:graphicFrame>
        <p:nvGraphicFramePr>
          <p:cNvPr id="6" name="表格 5"/>
          <p:cNvGraphicFramePr>
            <a:graphicFrameLocks noGrp="1"/>
          </p:cNvGraphicFramePr>
          <p:nvPr>
            <p:extLst/>
          </p:nvPr>
        </p:nvGraphicFramePr>
        <p:xfrm>
          <a:off x="427856" y="1908208"/>
          <a:ext cx="11279782" cy="3169920"/>
        </p:xfrm>
        <a:graphic>
          <a:graphicData uri="http://schemas.openxmlformats.org/drawingml/2006/table">
            <a:tbl>
              <a:tblPr firstRow="1" firstCol="1" bandRow="1"/>
              <a:tblGrid>
                <a:gridCol w="11279782">
                  <a:extLst>
                    <a:ext uri="{9D8B030D-6E8A-4147-A177-3AD203B41FA5}">
                      <a16:colId xmlns:a16="http://schemas.microsoft.com/office/drawing/2014/main" val="4079178932"/>
                    </a:ext>
                  </a:extLst>
                </a:gridCol>
              </a:tblGrid>
              <a:tr h="2808311">
                <a:tc>
                  <a:txBody>
                    <a:bodyPr/>
                    <a:lstStyle/>
                    <a:p>
                      <a:pPr algn="just" hangingPunct="0">
                        <a:lnSpc>
                          <a:spcPct val="13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There are always many passengers every day.</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At the peak</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峰值</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 could reach 1</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 megabits.</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Maybe we can take the subway for free.</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This will help make city transport faster, smarter and greener.</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With 5G, metro workers can monitor</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监控</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trains and their key parts in real time.</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 According to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China</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Daily</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plans have been made to improve 5G even further, not just on metro trains.</a:t>
                      </a:r>
                      <a:endPar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G. For example, during one of her metro trips, a passenger downloaded</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楷体" panose="02010609060101010101" pitchFamily="49" charset="-122"/>
                          <a:cs typeface="Times New Roman" panose="02020603050405020304" pitchFamily="18" charset="0"/>
                        </a:rPr>
                        <a:t>下载</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 500 MB video on her phone in just 12 seconds, reported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People</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s</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Daily</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1241865"/>
                  </a:ext>
                </a:extLst>
              </a:tr>
            </a:tbl>
          </a:graphicData>
        </a:graphic>
      </p:graphicFrame>
    </p:spTree>
    <p:extLst>
      <p:ext uri="{BB962C8B-B14F-4D97-AF65-F5344CB8AC3E}">
        <p14:creationId xmlns:p14="http://schemas.microsoft.com/office/powerpoint/2010/main" val="4210910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11817"/>
            <a:ext cx="11485848" cy="472502"/>
          </a:xfrm>
        </p:spPr>
        <p:txBody>
          <a:bodyPr/>
          <a:lstStyle/>
          <a:p>
            <a:pPr indent="361950" hangingPunct="0">
              <a:lnSpc>
                <a:spcPct val="140000"/>
              </a:lnSpc>
              <a:spcAft>
                <a:spcPts val="0"/>
              </a:spcAf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means people can enjoy fast Internet for watching videos, playing games and texting.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10703718" y="784209"/>
            <a:ext cx="383438" cy="400110"/>
          </a:xfrm>
          <a:prstGeom prst="rect">
            <a:avLst/>
          </a:prstGeom>
          <a:noFill/>
        </p:spPr>
        <p:txBody>
          <a:bodyPr wrap="none" rtlCol="0">
            <a:spAutoFit/>
          </a:bodyPr>
          <a:lstStyle/>
          <a:p>
            <a:pPr algn="ctr"/>
            <a:r>
              <a:rPr lang="en-US" altLang="zh-CN" sz="2000" smtClean="0">
                <a:latin typeface="Times New Roman"/>
                <a:ea typeface="宋体"/>
              </a:rPr>
              <a:t>G</a:t>
            </a:r>
            <a:endParaRPr lang="zh-CN" altLang="en-US" sz="2000" b="1" kern="100">
              <a:solidFill>
                <a:srgbClr val="FF0000"/>
              </a:solidFill>
              <a:cs typeface="Times New Roman" panose="02020603050405020304" pitchFamily="18" charset="0"/>
            </a:endParaRPr>
          </a:p>
        </p:txBody>
      </p:sp>
      <p:graphicFrame>
        <p:nvGraphicFramePr>
          <p:cNvPr id="5" name="表格 4"/>
          <p:cNvGraphicFramePr>
            <a:graphicFrameLocks noGrp="1"/>
          </p:cNvGraphicFramePr>
          <p:nvPr>
            <p:extLst/>
          </p:nvPr>
        </p:nvGraphicFramePr>
        <p:xfrm>
          <a:off x="427856" y="1205842"/>
          <a:ext cx="11279782" cy="3922776"/>
        </p:xfrm>
        <a:graphic>
          <a:graphicData uri="http://schemas.openxmlformats.org/drawingml/2006/table">
            <a:tbl>
              <a:tblPr firstRow="1" firstCol="1" bandRow="1"/>
              <a:tblGrid>
                <a:gridCol w="11279782">
                  <a:extLst>
                    <a:ext uri="{9D8B030D-6E8A-4147-A177-3AD203B41FA5}">
                      <a16:colId xmlns:a16="http://schemas.microsoft.com/office/drawing/2014/main" val="4079178932"/>
                    </a:ext>
                  </a:extLst>
                </a:gridCol>
              </a:tblGrid>
              <a:tr h="3384375">
                <a:tc>
                  <a:txBody>
                    <a:bodyPr/>
                    <a:lstStyle/>
                    <a:p>
                      <a:pPr algn="just" hangingPunct="0">
                        <a:lnSpc>
                          <a:spcPct val="130000"/>
                        </a:lnSpc>
                        <a:spcAft>
                          <a:spcPts val="0"/>
                        </a:spcAft>
                      </a:pPr>
                      <a:r>
                        <a:rPr lang="en-US"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There are always many passengers every day.</a:t>
                      </a:r>
                      <a:endParaRPr 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At the peak</a:t>
                      </a:r>
                      <a:r>
                        <a:rPr 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峰值</a:t>
                      </a:r>
                      <a:r>
                        <a:rPr 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 could reach 1</a:t>
                      </a:r>
                      <a:r>
                        <a:rPr 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 megabits.</a:t>
                      </a:r>
                      <a:endParaRPr 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Maybe we can take the subway for free.</a:t>
                      </a:r>
                      <a:endParaRPr 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This will help make city transport faster, smarter and greener.</a:t>
                      </a:r>
                      <a:endParaRPr 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With 5G, metro workers can monitor</a:t>
                      </a:r>
                      <a:r>
                        <a:rPr 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监控</a:t>
                      </a:r>
                      <a:r>
                        <a:rPr 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trains and their key parts in real time.</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en-US" altLang="zh-CN"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 According to </a:t>
                      </a:r>
                      <a:r>
                        <a:rPr kumimoji="0" lang="en-US" altLang="zh-CN" sz="22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China</a:t>
                      </a:r>
                      <a:r>
                        <a:rPr kumimoji="0" lang="en-US" altLang="zh-CN"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2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Daily</a:t>
                      </a:r>
                      <a:r>
                        <a:rPr kumimoji="0" lang="en-US" altLang="zh-CN"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plans have been made to improve 5G even further, not just on metro trains.</a:t>
                      </a:r>
                      <a:endParaRPr kumimoji="0" lang="zh-CN" altLang="en-US"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en-US" altLang="zh-CN"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G. For example, during one of her metro trips, a passenger downloaded</a:t>
                      </a:r>
                      <a:r>
                        <a:rPr kumimoji="0" lang="zh-CN" altLang="en-US"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200" b="0" i="0" u="none" strike="noStrike" kern="1200" cap="none" spc="0" normalizeH="0" baseline="0" noProof="0" smtClean="0">
                          <a:ln>
                            <a:noFill/>
                          </a:ln>
                          <a:solidFill>
                            <a:srgbClr val="000000"/>
                          </a:solidFill>
                          <a:effectLst/>
                          <a:uLnTx/>
                          <a:uFillTx/>
                          <a:latin typeface="Times New Roman" panose="02020603050405020304" pitchFamily="18" charset="0"/>
                          <a:ea typeface="楷体" panose="02010609060101010101" pitchFamily="49" charset="-122"/>
                          <a:cs typeface="Times New Roman" panose="02020603050405020304" pitchFamily="18" charset="0"/>
                        </a:rPr>
                        <a:t>下载</a:t>
                      </a:r>
                      <a:r>
                        <a:rPr kumimoji="0" lang="zh-CN" altLang="en-US"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 500 MB video on her phone in just 12 seconds, reported </a:t>
                      </a:r>
                      <a:r>
                        <a:rPr kumimoji="0" lang="en-US" altLang="zh-CN" sz="22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People</a:t>
                      </a:r>
                      <a:r>
                        <a:rPr kumimoji="0" lang="en-US" altLang="zh-CN"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2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s</a:t>
                      </a:r>
                      <a:r>
                        <a:rPr kumimoji="0" lang="en-US" altLang="zh-CN"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2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Daily</a:t>
                      </a:r>
                      <a:r>
                        <a:rPr kumimoji="0" lang="en-US" altLang="zh-CN"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en-US" sz="22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1241865"/>
                  </a:ext>
                </a:extLst>
              </a:tr>
            </a:tbl>
          </a:graphicData>
        </a:graphic>
      </p:graphicFrame>
      <p:sp>
        <p:nvSpPr>
          <p:cNvPr id="6" name="内容占位符 3"/>
          <p:cNvSpPr txBox="1">
            <a:spLocks/>
          </p:cNvSpPr>
          <p:nvPr/>
        </p:nvSpPr>
        <p:spPr bwMode="auto">
          <a:xfrm>
            <a:off x="360854" y="5091621"/>
            <a:ext cx="11485848"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FF0000"/>
                </a:solidFill>
                <a:cs typeface="Times New Roman"/>
              </a:rPr>
              <a:t>[</a:t>
            </a:r>
            <a:r>
              <a:rPr lang="zh-CN" altLang="zh-CN" sz="2000" b="1" smtClean="0">
                <a:solidFill>
                  <a:srgbClr val="FF0000"/>
                </a:solidFill>
                <a:ea typeface="黑体"/>
                <a:cs typeface="Times New Roman"/>
              </a:rPr>
              <a:t>解析</a:t>
            </a:r>
            <a:r>
              <a:rPr lang="en-US" altLang="zh-CN" sz="2000" b="1" smtClean="0">
                <a:solidFill>
                  <a:srgbClr val="FF0000"/>
                </a:solidFill>
                <a:cs typeface="Times New Roman"/>
              </a:rPr>
              <a:t>]</a:t>
            </a:r>
            <a:r>
              <a:rPr lang="zh-CN" altLang="zh-CN" sz="2000" b="1" smtClean="0">
                <a:solidFill>
                  <a:srgbClr val="FF0000"/>
                </a:solidFill>
                <a:cs typeface="Times New Roman"/>
              </a:rPr>
              <a:t>根据第二段中的</a:t>
            </a:r>
            <a:r>
              <a:rPr lang="en-US" altLang="zh-CN" sz="2000" b="1" smtClean="0">
                <a:solidFill>
                  <a:srgbClr val="FF0000"/>
                </a:solidFill>
                <a:cs typeface="Times New Roman"/>
              </a:rPr>
              <a:t>“That means people can enjoy fast Internet for watching videos, playing games and texting.”</a:t>
            </a:r>
            <a:r>
              <a:rPr lang="zh-CN" altLang="zh-CN" sz="2000" b="1" smtClean="0">
                <a:solidFill>
                  <a:srgbClr val="FF0000"/>
                </a:solidFill>
                <a:cs typeface="Times New Roman"/>
              </a:rPr>
              <a:t>可知，本段主要强调</a:t>
            </a:r>
            <a:r>
              <a:rPr lang="en-US" altLang="zh-CN" sz="2000" b="1" smtClean="0">
                <a:solidFill>
                  <a:srgbClr val="FF0000"/>
                </a:solidFill>
                <a:cs typeface="Times New Roman"/>
              </a:rPr>
              <a:t>5G</a:t>
            </a:r>
            <a:r>
              <a:rPr lang="zh-CN" altLang="zh-CN" sz="2000" b="1" smtClean="0">
                <a:solidFill>
                  <a:srgbClr val="FF0000"/>
                </a:solidFill>
                <a:cs typeface="Times New Roman"/>
              </a:rPr>
              <a:t>网络的高速性能给乘客带来的好处。而选项</a:t>
            </a:r>
            <a:r>
              <a:rPr lang="en-US" altLang="zh-CN" sz="2000" b="1" smtClean="0">
                <a:solidFill>
                  <a:srgbClr val="FF0000"/>
                </a:solidFill>
                <a:cs typeface="Times New Roman"/>
              </a:rPr>
              <a:t>G</a:t>
            </a:r>
            <a:r>
              <a:rPr lang="zh-CN" altLang="zh-CN" sz="2000" b="1" smtClean="0">
                <a:solidFill>
                  <a:srgbClr val="FF0000"/>
                </a:solidFill>
                <a:cs typeface="Times New Roman"/>
              </a:rPr>
              <a:t>中提到的乘客仅用</a:t>
            </a:r>
            <a:r>
              <a:rPr lang="en-US" altLang="zh-CN" sz="2000" b="1" smtClean="0">
                <a:solidFill>
                  <a:srgbClr val="FF0000"/>
                </a:solidFill>
                <a:cs typeface="Times New Roman"/>
              </a:rPr>
              <a:t>12</a:t>
            </a:r>
            <a:r>
              <a:rPr lang="zh-CN" altLang="zh-CN" sz="2000" b="1" smtClean="0">
                <a:solidFill>
                  <a:srgbClr val="FF0000"/>
                </a:solidFill>
                <a:cs typeface="Times New Roman"/>
              </a:rPr>
              <a:t>秒的时间下载了</a:t>
            </a:r>
            <a:r>
              <a:rPr lang="en-US" altLang="zh-CN" sz="2000" b="1" smtClean="0">
                <a:solidFill>
                  <a:srgbClr val="FF0000"/>
                </a:solidFill>
                <a:cs typeface="Times New Roman"/>
              </a:rPr>
              <a:t>500 MB</a:t>
            </a:r>
            <a:r>
              <a:rPr lang="zh-CN" altLang="zh-CN" sz="2000" b="1" smtClean="0">
                <a:solidFill>
                  <a:srgbClr val="FF0000"/>
                </a:solidFill>
                <a:cs typeface="Times New Roman"/>
              </a:rPr>
              <a:t>视频的例子，正是对</a:t>
            </a:r>
            <a:r>
              <a:rPr lang="en-US" altLang="zh-CN" sz="2000" b="1" smtClean="0">
                <a:solidFill>
                  <a:srgbClr val="FF0000"/>
                </a:solidFill>
                <a:cs typeface="Times New Roman"/>
              </a:rPr>
              <a:t>5G</a:t>
            </a:r>
            <a:r>
              <a:rPr lang="zh-CN" altLang="zh-CN" sz="2000" b="1" smtClean="0">
                <a:solidFill>
                  <a:srgbClr val="FF0000"/>
                </a:solidFill>
                <a:cs typeface="Times New Roman"/>
              </a:rPr>
              <a:t>高速网络的具体说明，与前文的</a:t>
            </a:r>
            <a:r>
              <a:rPr lang="en-US" altLang="zh-CN" sz="2000" b="1" smtClean="0">
                <a:solidFill>
                  <a:srgbClr val="FF0000"/>
                </a:solidFill>
                <a:cs typeface="Times New Roman"/>
              </a:rPr>
              <a:t>“fast Internet”</a:t>
            </a:r>
            <a:r>
              <a:rPr lang="zh-CN" altLang="zh-CN" sz="2000" b="1" smtClean="0">
                <a:solidFill>
                  <a:srgbClr val="FF0000"/>
                </a:solidFill>
                <a:cs typeface="Times New Roman"/>
              </a:rPr>
              <a:t>相呼应。故选</a:t>
            </a:r>
            <a:r>
              <a:rPr lang="en-US" altLang="zh-CN" sz="2000" b="1" smtClean="0">
                <a:solidFill>
                  <a:srgbClr val="FF0000"/>
                </a:solidFill>
                <a:cs typeface="Times New Roman"/>
              </a:rPr>
              <a:t>G</a:t>
            </a:r>
            <a:r>
              <a:rPr lang="zh-CN" altLang="zh-CN" sz="2000" b="1" smtClean="0">
                <a:solidFill>
                  <a:srgbClr val="FF0000"/>
                </a:solidFill>
                <a:cs typeface="Times New Roman"/>
              </a:rPr>
              <a:t>。</a:t>
            </a:r>
            <a:endParaRPr lang="zh-CN" altLang="zh-CN" sz="2000">
              <a:solidFill>
                <a:srgbClr val="000000"/>
              </a:solidFill>
              <a:cs typeface="Times New Roman"/>
            </a:endParaRPr>
          </a:p>
        </p:txBody>
      </p:sp>
    </p:spTree>
    <p:extLst>
      <p:ext uri="{BB962C8B-B14F-4D97-AF65-F5344CB8AC3E}">
        <p14:creationId xmlns:p14="http://schemas.microsoft.com/office/powerpoint/2010/main" val="403691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1534331"/>
          </a:xfrm>
        </p:spPr>
        <p:txBody>
          <a:bodyPr/>
          <a:lstStyle/>
          <a:p>
            <a:pPr indent="361950" hangingPunct="0">
              <a:lnSpc>
                <a:spcPct val="120000"/>
              </a:lnSpc>
              <a:spcAft>
                <a:spcPts val="0"/>
              </a:spcAf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Meanwhile, 5G isn’t just about m</a:t>
            </a:r>
            <a:r>
              <a:rPr lang="en-US" altLang="zh-CN" sz="20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aking your metro ride </a:t>
            </a:r>
            <a:r>
              <a:rPr lang="en-US" altLang="zh-CN" sz="20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a:t>
            </a:r>
            <a:r>
              <a:rPr lang="en-US" altLang="zh-CN" sz="20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comfortable—it’s also about making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safer. </a:t>
            </a: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helps them fix small problems before they turn into big ones. Special 5G robots can now look at and tell faults</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故障</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high-quality pictures and videos of important train parts, with an accuracy</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准确率</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about 98 percent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297034" y="684070"/>
            <a:ext cx="356188" cy="429413"/>
          </a:xfrm>
          <a:prstGeom prst="rect">
            <a:avLst/>
          </a:prstGeom>
          <a:noFill/>
        </p:spPr>
        <p:txBody>
          <a:bodyPr wrap="none" rtlCol="0">
            <a:spAutoFit/>
          </a:bodyPr>
          <a:lstStyle/>
          <a:p>
            <a:pPr algn="just">
              <a:lnSpc>
                <a:spcPct val="120000"/>
              </a:lnSpc>
            </a:pPr>
            <a:r>
              <a:rPr lang="en-US" altLang="zh-CN" sz="2000" smtClean="0">
                <a:latin typeface="Times New Roman"/>
                <a:ea typeface="宋体"/>
              </a:rPr>
              <a:t>E</a:t>
            </a:r>
            <a:endParaRPr lang="zh-CN" altLang="en-US" sz="2000" b="1" kern="100">
              <a:solidFill>
                <a:srgbClr val="FF0000"/>
              </a:solidFill>
              <a:cs typeface="Times New Roman" panose="02020603050405020304" pitchFamily="18" charset="0"/>
            </a:endParaRPr>
          </a:p>
        </p:txBody>
      </p:sp>
      <p:graphicFrame>
        <p:nvGraphicFramePr>
          <p:cNvPr id="4" name="表格 3"/>
          <p:cNvGraphicFramePr>
            <a:graphicFrameLocks noGrp="1"/>
          </p:cNvGraphicFramePr>
          <p:nvPr>
            <p:extLst/>
          </p:nvPr>
        </p:nvGraphicFramePr>
        <p:xfrm>
          <a:off x="427856" y="2259620"/>
          <a:ext cx="11279782" cy="2926080"/>
        </p:xfrm>
        <a:graphic>
          <a:graphicData uri="http://schemas.openxmlformats.org/drawingml/2006/table">
            <a:tbl>
              <a:tblPr firstRow="1" firstCol="1" bandRow="1"/>
              <a:tblGrid>
                <a:gridCol w="11279782">
                  <a:extLst>
                    <a:ext uri="{9D8B030D-6E8A-4147-A177-3AD203B41FA5}">
                      <a16:colId xmlns:a16="http://schemas.microsoft.com/office/drawing/2014/main" val="4079178932"/>
                    </a:ext>
                  </a:extLst>
                </a:gridCol>
              </a:tblGrid>
              <a:tr h="2808311">
                <a:tc>
                  <a:txBody>
                    <a:bodyPr/>
                    <a:lstStyle/>
                    <a:p>
                      <a:pPr algn="just" hangingPunct="0">
                        <a:lnSpc>
                          <a:spcPct val="12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There are always many passengers every day.</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At the peak</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峰值</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 could reach 1</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 megabits.</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Maybe we can take the subway for free.</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This will help make city transport faster, smarter and greener.</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With 5G, metro workers can monitor</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监控</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trains and their key parts in real time.</a:t>
                      </a:r>
                    </a:p>
                    <a:p>
                      <a:pPr marL="0" marR="0" lvl="0" indent="0" algn="just" defTabSz="914400" rtl="0" eaLnBrk="1" fontAlgn="auto" latinLnBrk="0" hangingPunct="0">
                        <a:lnSpc>
                          <a:spcPct val="120000"/>
                        </a:lnSpc>
                        <a:spcBef>
                          <a:spcPts val="0"/>
                        </a:spcBef>
                        <a:spcAft>
                          <a:spcPts val="0"/>
                        </a:spcAft>
                        <a:buClrTx/>
                        <a:buSzTx/>
                        <a:buFontTx/>
                        <a:buNone/>
                        <a:tabLst/>
                        <a:defRPr/>
                      </a:pP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 According to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China</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Daily</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plans have been made to improve 5G even further, not just on metro trains.</a:t>
                      </a:r>
                      <a:endPar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1" fontAlgn="auto" latinLnBrk="0" hangingPunct="0">
                        <a:lnSpc>
                          <a:spcPct val="120000"/>
                        </a:lnSpc>
                        <a:spcBef>
                          <a:spcPts val="0"/>
                        </a:spcBef>
                        <a:spcAft>
                          <a:spcPts val="0"/>
                        </a:spcAft>
                        <a:buClrTx/>
                        <a:buSzTx/>
                        <a:buFontTx/>
                        <a:buNone/>
                        <a:tabLst/>
                        <a:defRPr/>
                      </a:pP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G. For example, during one of her metro trips, a passenger downloaded</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楷体" panose="02010609060101010101" pitchFamily="49" charset="-122"/>
                          <a:cs typeface="Times New Roman" panose="02020603050405020304" pitchFamily="18" charset="0"/>
                        </a:rPr>
                        <a:t>下载</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 500 MB video on her phone in just 12 seconds, reported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People</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s</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Daily</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1241865"/>
                  </a:ext>
                </a:extLst>
              </a:tr>
            </a:tbl>
          </a:graphicData>
        </a:graphic>
      </p:graphicFrame>
      <p:sp>
        <p:nvSpPr>
          <p:cNvPr id="5" name="内容占位符 3"/>
          <p:cNvSpPr txBox="1">
            <a:spLocks/>
          </p:cNvSpPr>
          <p:nvPr/>
        </p:nvSpPr>
        <p:spPr bwMode="auto">
          <a:xfrm>
            <a:off x="360854" y="5157192"/>
            <a:ext cx="11485848" cy="153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FF0000"/>
                </a:solidFill>
                <a:cs typeface="Times New Roman"/>
              </a:rPr>
              <a:t>[</a:t>
            </a:r>
            <a:r>
              <a:rPr lang="zh-CN" altLang="zh-CN" sz="2000" b="1" smtClean="0">
                <a:solidFill>
                  <a:srgbClr val="FF0000"/>
                </a:solidFill>
                <a:ea typeface="黑体"/>
                <a:cs typeface="Times New Roman"/>
              </a:rPr>
              <a:t>解析</a:t>
            </a:r>
            <a:r>
              <a:rPr lang="en-US" altLang="zh-CN" sz="2000" b="1" smtClean="0">
                <a:solidFill>
                  <a:srgbClr val="FF0000"/>
                </a:solidFill>
                <a:cs typeface="Times New Roman"/>
              </a:rPr>
              <a:t>]</a:t>
            </a:r>
            <a:r>
              <a:rPr lang="zh-CN" altLang="zh-CN" sz="2000" b="1" smtClean="0">
                <a:solidFill>
                  <a:srgbClr val="FF0000"/>
                </a:solidFill>
                <a:cs typeface="Times New Roman"/>
              </a:rPr>
              <a:t>根据第三段中的</a:t>
            </a:r>
            <a:r>
              <a:rPr lang="en-US" altLang="zh-CN" sz="2000" b="1" smtClean="0">
                <a:solidFill>
                  <a:srgbClr val="FF0000"/>
                </a:solidFill>
                <a:cs typeface="Times New Roman"/>
              </a:rPr>
              <a:t>“Meanwhile, 5G isn’t just about making your metro ride more comfortable—it’s also about making it safer.”</a:t>
            </a:r>
            <a:r>
              <a:rPr lang="zh-CN" altLang="zh-CN" sz="2000" b="1" smtClean="0">
                <a:solidFill>
                  <a:srgbClr val="FF0000"/>
                </a:solidFill>
                <a:cs typeface="Times New Roman"/>
              </a:rPr>
              <a:t>可知，本段开始转向</a:t>
            </a:r>
            <a:r>
              <a:rPr lang="en-US" altLang="zh-CN" sz="2000" b="1" smtClean="0">
                <a:solidFill>
                  <a:srgbClr val="FF0000"/>
                </a:solidFill>
                <a:cs typeface="Times New Roman"/>
              </a:rPr>
              <a:t>5G</a:t>
            </a:r>
            <a:r>
              <a:rPr lang="zh-CN" altLang="zh-CN" sz="2000" b="1" smtClean="0">
                <a:solidFill>
                  <a:srgbClr val="FF0000"/>
                </a:solidFill>
                <a:cs typeface="Times New Roman"/>
              </a:rPr>
              <a:t>技术在地铁运营安全方面的应用。选项</a:t>
            </a:r>
            <a:r>
              <a:rPr lang="en-US" altLang="zh-CN" sz="2000" b="1" smtClean="0">
                <a:solidFill>
                  <a:srgbClr val="FF0000"/>
                </a:solidFill>
                <a:cs typeface="Times New Roman"/>
              </a:rPr>
              <a:t>E</a:t>
            </a:r>
            <a:r>
              <a:rPr lang="zh-CN" altLang="zh-CN" sz="2000" b="1" smtClean="0">
                <a:solidFill>
                  <a:srgbClr val="FF0000"/>
                </a:solidFill>
                <a:cs typeface="Times New Roman"/>
              </a:rPr>
              <a:t>提到地铁工作人员可以实时监控列车及其关键部件，这与下文提到的</a:t>
            </a:r>
            <a:r>
              <a:rPr lang="en-US" altLang="zh-CN" sz="2000" b="1" smtClean="0">
                <a:solidFill>
                  <a:srgbClr val="FF0000"/>
                </a:solidFill>
                <a:cs typeface="Times New Roman"/>
              </a:rPr>
              <a:t>“This helps them fix small problems before they turn into big ones.”</a:t>
            </a:r>
            <a:r>
              <a:rPr lang="zh-CN" altLang="zh-CN" sz="2000" b="1" smtClean="0">
                <a:solidFill>
                  <a:srgbClr val="FF0000"/>
                </a:solidFill>
                <a:cs typeface="Times New Roman"/>
              </a:rPr>
              <a:t>相衔接，说明了</a:t>
            </a:r>
            <a:r>
              <a:rPr lang="en-US" altLang="zh-CN" sz="2000" b="1" smtClean="0">
                <a:solidFill>
                  <a:srgbClr val="FF0000"/>
                </a:solidFill>
                <a:cs typeface="Times New Roman"/>
              </a:rPr>
              <a:t>5G</a:t>
            </a:r>
            <a:r>
              <a:rPr lang="zh-CN" altLang="zh-CN" sz="2000" b="1" smtClean="0">
                <a:solidFill>
                  <a:srgbClr val="FF0000"/>
                </a:solidFill>
                <a:cs typeface="Times New Roman"/>
              </a:rPr>
              <a:t>技术如何提高地铁的安全性。故选</a:t>
            </a:r>
            <a:r>
              <a:rPr lang="en-US" altLang="zh-CN" sz="2000" b="1" smtClean="0">
                <a:solidFill>
                  <a:srgbClr val="FF0000"/>
                </a:solidFill>
                <a:cs typeface="Times New Roman"/>
              </a:rPr>
              <a:t>E</a:t>
            </a:r>
            <a:r>
              <a:rPr lang="zh-CN" altLang="zh-CN" sz="2000" b="1" smtClean="0">
                <a:solidFill>
                  <a:srgbClr val="FF0000"/>
                </a:solidFill>
                <a:cs typeface="Times New Roman"/>
              </a:rPr>
              <a:t>。</a:t>
            </a:r>
            <a:endParaRPr lang="zh-CN" altLang="zh-CN" sz="2000">
              <a:solidFill>
                <a:srgbClr val="000000"/>
              </a:solidFill>
              <a:cs typeface="Times New Roman"/>
            </a:endParaRPr>
          </a:p>
        </p:txBody>
      </p:sp>
    </p:spTree>
    <p:extLst>
      <p:ext uri="{BB962C8B-B14F-4D97-AF65-F5344CB8AC3E}">
        <p14:creationId xmlns:p14="http://schemas.microsoft.com/office/powerpoint/2010/main" val="2609847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849528"/>
          </a:xfrm>
        </p:spPr>
        <p:txBody>
          <a:bodyPr/>
          <a:lstStyle/>
          <a:p>
            <a:pPr indent="266700" hangingPunct="0">
              <a:lnSpc>
                <a:spcPct val="130000"/>
              </a:lnSpc>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Regional connectivity</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区域互联互通</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Yangtze River Delta will be developed, making it easier to share smart transportation ideas with other places.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90036" y="735640"/>
            <a:ext cx="341760" cy="452496"/>
          </a:xfrm>
          <a:prstGeom prst="rect">
            <a:avLst/>
          </a:prstGeom>
          <a:noFill/>
        </p:spPr>
        <p:txBody>
          <a:bodyPr wrap="none" rtlCol="0">
            <a:spAutoFit/>
          </a:bodyPr>
          <a:lstStyle/>
          <a:p>
            <a:pPr algn="ctr">
              <a:lnSpc>
                <a:spcPct val="130000"/>
              </a:lnSpc>
            </a:pPr>
            <a:r>
              <a:rPr lang="en-US" altLang="zh-CN" sz="2000" smtClean="0">
                <a:latin typeface="Times New Roman"/>
                <a:ea typeface="宋体"/>
              </a:rPr>
              <a:t>F</a:t>
            </a:r>
            <a:endParaRPr lang="zh-CN" altLang="en-US" sz="2000" b="1" kern="100">
              <a:solidFill>
                <a:srgbClr val="FF0000"/>
              </a:solidFill>
              <a:cs typeface="Times New Roman" panose="02020603050405020304" pitchFamily="18" charset="0"/>
            </a:endParaRPr>
          </a:p>
        </p:txBody>
      </p:sp>
      <p:graphicFrame>
        <p:nvGraphicFramePr>
          <p:cNvPr id="5" name="表格 4"/>
          <p:cNvGraphicFramePr>
            <a:graphicFrameLocks noGrp="1"/>
          </p:cNvGraphicFramePr>
          <p:nvPr>
            <p:extLst/>
          </p:nvPr>
        </p:nvGraphicFramePr>
        <p:xfrm>
          <a:off x="427856" y="1646422"/>
          <a:ext cx="11279782" cy="2926080"/>
        </p:xfrm>
        <a:graphic>
          <a:graphicData uri="http://schemas.openxmlformats.org/drawingml/2006/table">
            <a:tbl>
              <a:tblPr firstRow="1" firstCol="1" bandRow="1"/>
              <a:tblGrid>
                <a:gridCol w="11279782">
                  <a:extLst>
                    <a:ext uri="{9D8B030D-6E8A-4147-A177-3AD203B41FA5}">
                      <a16:colId xmlns:a16="http://schemas.microsoft.com/office/drawing/2014/main" val="4079178932"/>
                    </a:ext>
                  </a:extLst>
                </a:gridCol>
              </a:tblGrid>
              <a:tr h="2808311">
                <a:tc>
                  <a:txBody>
                    <a:bodyPr/>
                    <a:lstStyle/>
                    <a:p>
                      <a:pPr algn="just" hangingPunct="0">
                        <a:lnSpc>
                          <a:spcPct val="12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There are always many passengers every day.</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At the peak</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峰值</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 could reach 1</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 megabits.</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Maybe we can take the subway for free.</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This will help make city transport faster, smarter and greener.</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With 5G, metro workers can monitor</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监控</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trains and their key parts in real time.</a:t>
                      </a:r>
                    </a:p>
                    <a:p>
                      <a:pPr marL="0" marR="0" lvl="0" indent="0" algn="just" defTabSz="914400" rtl="0" eaLnBrk="1" fontAlgn="auto" latinLnBrk="0" hangingPunct="0">
                        <a:lnSpc>
                          <a:spcPct val="120000"/>
                        </a:lnSpc>
                        <a:spcBef>
                          <a:spcPts val="0"/>
                        </a:spcBef>
                        <a:spcAft>
                          <a:spcPts val="0"/>
                        </a:spcAft>
                        <a:buClrTx/>
                        <a:buSzTx/>
                        <a:buFontTx/>
                        <a:buNone/>
                        <a:tabLst/>
                        <a:defRPr/>
                      </a:pP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 According to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China</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Daily</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plans have been made to improve 5G even further, not just on metro trains.</a:t>
                      </a:r>
                      <a:endPar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1" fontAlgn="auto" latinLnBrk="0" hangingPunct="0">
                        <a:lnSpc>
                          <a:spcPct val="120000"/>
                        </a:lnSpc>
                        <a:spcBef>
                          <a:spcPts val="0"/>
                        </a:spcBef>
                        <a:spcAft>
                          <a:spcPts val="0"/>
                        </a:spcAft>
                        <a:buClrTx/>
                        <a:buSzTx/>
                        <a:buFontTx/>
                        <a:buNone/>
                        <a:tabLst/>
                        <a:defRPr/>
                      </a:pP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G. For example, during one of her metro trips, a passenger downloaded</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楷体" panose="02010609060101010101" pitchFamily="49" charset="-122"/>
                          <a:cs typeface="Times New Roman" panose="02020603050405020304" pitchFamily="18" charset="0"/>
                        </a:rPr>
                        <a:t>下载</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 500 MB video on her phone in just 12 seconds, reported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People</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s</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Daily</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1241865"/>
                  </a:ext>
                </a:extLst>
              </a:tr>
            </a:tbl>
          </a:graphicData>
        </a:graphic>
      </p:graphicFrame>
      <p:sp>
        <p:nvSpPr>
          <p:cNvPr id="6" name="内容占位符 3"/>
          <p:cNvSpPr txBox="1">
            <a:spLocks/>
          </p:cNvSpPr>
          <p:nvPr/>
        </p:nvSpPr>
        <p:spPr bwMode="auto">
          <a:xfrm>
            <a:off x="360854" y="4621681"/>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0000"/>
              </a:lnSpc>
              <a:spcAft>
                <a:spcPts val="0"/>
              </a:spcAft>
            </a:pP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b="1" smtClean="0">
                <a:solidFill>
                  <a:srgbClr val="FF0000"/>
                </a:solidFill>
                <a:cs typeface="Times New Roman"/>
              </a:rPr>
              <a:t>[</a:t>
            </a:r>
            <a:r>
              <a:rPr lang="zh-CN" altLang="zh-CN" sz="2000" b="1" smtClean="0">
                <a:solidFill>
                  <a:srgbClr val="FF0000"/>
                </a:solidFill>
                <a:ea typeface="黑体"/>
                <a:cs typeface="Times New Roman"/>
              </a:rPr>
              <a:t>解析</a:t>
            </a:r>
            <a:r>
              <a:rPr lang="en-US" altLang="zh-CN" sz="2000" b="1" smtClean="0">
                <a:solidFill>
                  <a:srgbClr val="FF0000"/>
                </a:solidFill>
                <a:cs typeface="Times New Roman"/>
              </a:rPr>
              <a:t>]</a:t>
            </a:r>
            <a:r>
              <a:rPr lang="zh-CN" altLang="zh-CN" sz="2000" b="1" smtClean="0">
                <a:solidFill>
                  <a:srgbClr val="FF0000"/>
                </a:solidFill>
                <a:cs typeface="Times New Roman"/>
              </a:rPr>
              <a:t>根据第四段中的</a:t>
            </a:r>
            <a:r>
              <a:rPr lang="en-US" altLang="zh-CN" sz="2000" b="1" smtClean="0">
                <a:solidFill>
                  <a:srgbClr val="FF0000"/>
                </a:solidFill>
                <a:cs typeface="Times New Roman"/>
              </a:rPr>
              <a:t>“Special 5G robots can now look at and tell faults</a:t>
            </a:r>
            <a:r>
              <a:rPr lang="zh-CN" altLang="zh-CN" sz="2000" b="1" smtClean="0">
                <a:solidFill>
                  <a:srgbClr val="FF0000"/>
                </a:solidFill>
                <a:cs typeface="Times New Roman"/>
              </a:rPr>
              <a:t>（</a:t>
            </a:r>
            <a:r>
              <a:rPr lang="zh-CN" altLang="zh-CN" sz="2000" b="1" smtClean="0">
                <a:solidFill>
                  <a:srgbClr val="FF0000"/>
                </a:solidFill>
                <a:ea typeface="楷体"/>
                <a:cs typeface="Times New Roman"/>
              </a:rPr>
              <a:t>故障</a:t>
            </a:r>
            <a:r>
              <a:rPr lang="zh-CN" altLang="zh-CN" sz="2000" b="1" smtClean="0">
                <a:solidFill>
                  <a:srgbClr val="FF0000"/>
                </a:solidFill>
                <a:cs typeface="Times New Roman"/>
              </a:rPr>
              <a:t>）</a:t>
            </a:r>
            <a:r>
              <a:rPr lang="en-US" altLang="zh-CN" sz="2000" b="1" smtClean="0">
                <a:solidFill>
                  <a:srgbClr val="FF0000"/>
                </a:solidFill>
                <a:cs typeface="Times New Roman"/>
              </a:rPr>
              <a:t> in high-quality pictures and videos of important train parts, with an accuracy</a:t>
            </a:r>
            <a:r>
              <a:rPr lang="zh-CN" altLang="zh-CN" sz="2000" b="1" smtClean="0">
                <a:solidFill>
                  <a:srgbClr val="FF0000"/>
                </a:solidFill>
                <a:cs typeface="Times New Roman"/>
              </a:rPr>
              <a:t>（</a:t>
            </a:r>
            <a:r>
              <a:rPr lang="zh-CN" altLang="zh-CN" sz="2000" b="1" smtClean="0">
                <a:solidFill>
                  <a:srgbClr val="FF0000"/>
                </a:solidFill>
                <a:ea typeface="楷体"/>
                <a:cs typeface="Times New Roman"/>
              </a:rPr>
              <a:t>准确率</a:t>
            </a:r>
            <a:r>
              <a:rPr lang="zh-CN" altLang="zh-CN" sz="2000" b="1" smtClean="0">
                <a:solidFill>
                  <a:srgbClr val="FF0000"/>
                </a:solidFill>
                <a:cs typeface="Times New Roman"/>
              </a:rPr>
              <a:t>）</a:t>
            </a:r>
            <a:r>
              <a:rPr lang="en-US" altLang="zh-CN" sz="2000" b="1" smtClean="0">
                <a:solidFill>
                  <a:srgbClr val="FF0000"/>
                </a:solidFill>
                <a:cs typeface="Times New Roman"/>
              </a:rPr>
              <a:t> of about 98 percent. ”</a:t>
            </a:r>
            <a:r>
              <a:rPr lang="zh-CN" altLang="zh-CN" sz="2000" b="1" smtClean="0">
                <a:solidFill>
                  <a:srgbClr val="FF0000"/>
                </a:solidFill>
                <a:cs typeface="Times New Roman"/>
              </a:rPr>
              <a:t>可知，本段继续讨论</a:t>
            </a:r>
            <a:r>
              <a:rPr lang="en-US" altLang="zh-CN" sz="2000" b="1" smtClean="0">
                <a:solidFill>
                  <a:srgbClr val="FF0000"/>
                </a:solidFill>
                <a:cs typeface="Times New Roman"/>
              </a:rPr>
              <a:t>5G</a:t>
            </a:r>
            <a:r>
              <a:rPr lang="zh-CN" altLang="zh-CN" sz="2000" b="1" smtClean="0">
                <a:solidFill>
                  <a:srgbClr val="FF0000"/>
                </a:solidFill>
                <a:cs typeface="Times New Roman"/>
              </a:rPr>
              <a:t>技术在地铁运营中的应用，尤其是通过</a:t>
            </a:r>
            <a:r>
              <a:rPr lang="en-US" altLang="zh-CN" sz="2000" b="1" smtClean="0">
                <a:solidFill>
                  <a:srgbClr val="FF0000"/>
                </a:solidFill>
                <a:cs typeface="Times New Roman"/>
              </a:rPr>
              <a:t>5G</a:t>
            </a:r>
            <a:r>
              <a:rPr lang="zh-CN" altLang="zh-CN" sz="2000" b="1" smtClean="0">
                <a:solidFill>
                  <a:srgbClr val="FF0000"/>
                </a:solidFill>
                <a:cs typeface="Times New Roman"/>
              </a:rPr>
              <a:t>机器人进行故障检测。选项</a:t>
            </a:r>
            <a:r>
              <a:rPr lang="en-US" altLang="zh-CN" sz="2000" b="1" smtClean="0">
                <a:solidFill>
                  <a:srgbClr val="FF0000"/>
                </a:solidFill>
                <a:cs typeface="Times New Roman"/>
              </a:rPr>
              <a:t>F</a:t>
            </a:r>
            <a:r>
              <a:rPr lang="zh-CN" altLang="zh-CN" sz="2000" b="1" smtClean="0">
                <a:solidFill>
                  <a:srgbClr val="FF0000"/>
                </a:solidFill>
                <a:cs typeface="Times New Roman"/>
              </a:rPr>
              <a:t>提到《中国日报》报道的进一步改善</a:t>
            </a:r>
            <a:r>
              <a:rPr lang="en-US" altLang="zh-CN" sz="2000" b="1" smtClean="0">
                <a:solidFill>
                  <a:srgbClr val="FF0000"/>
                </a:solidFill>
                <a:cs typeface="Times New Roman"/>
              </a:rPr>
              <a:t>5G</a:t>
            </a:r>
            <a:r>
              <a:rPr lang="zh-CN" altLang="zh-CN" sz="2000" b="1" smtClean="0">
                <a:solidFill>
                  <a:srgbClr val="FF0000"/>
                </a:solidFill>
                <a:cs typeface="Times New Roman"/>
              </a:rPr>
              <a:t>的计划，与下文提到的区域互联互通相衔接，说明了</a:t>
            </a:r>
            <a:r>
              <a:rPr lang="en-US" altLang="zh-CN" sz="2000" b="1" smtClean="0">
                <a:solidFill>
                  <a:srgbClr val="FF0000"/>
                </a:solidFill>
                <a:cs typeface="Times New Roman"/>
              </a:rPr>
              <a:t>5G</a:t>
            </a:r>
            <a:r>
              <a:rPr lang="zh-CN" altLang="zh-CN" sz="2000" b="1" smtClean="0">
                <a:solidFill>
                  <a:srgbClr val="FF0000"/>
                </a:solidFill>
                <a:cs typeface="Times New Roman"/>
              </a:rPr>
              <a:t>技术的未来发展和更广泛的应用前景。故选</a:t>
            </a:r>
            <a:r>
              <a:rPr lang="en-US" altLang="zh-CN" sz="2000" b="1" smtClean="0">
                <a:solidFill>
                  <a:srgbClr val="FF0000"/>
                </a:solidFill>
                <a:cs typeface="Times New Roman"/>
              </a:rPr>
              <a:t>F</a:t>
            </a:r>
            <a:r>
              <a:rPr lang="zh-CN" altLang="zh-CN" sz="2000" b="1" smtClean="0">
                <a:solidFill>
                  <a:srgbClr val="FF0000"/>
                </a:solidFill>
                <a:cs typeface="Times New Roman"/>
              </a:rPr>
              <a:t>。</a:t>
            </a:r>
            <a:endParaRPr lang="zh-CN" altLang="zh-CN" sz="2000">
              <a:solidFill>
                <a:srgbClr val="000000"/>
              </a:solidFill>
              <a:cs typeface="Times New Roman"/>
            </a:endParaRPr>
          </a:p>
        </p:txBody>
      </p:sp>
    </p:spTree>
    <p:extLst>
      <p:ext uri="{BB962C8B-B14F-4D97-AF65-F5344CB8AC3E}">
        <p14:creationId xmlns:p14="http://schemas.microsoft.com/office/powerpoint/2010/main" val="337826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849528"/>
          </a:xfrm>
        </p:spPr>
        <p:txBody>
          <a:bodyPr/>
          <a:lstStyle/>
          <a:p>
            <a:pPr indent="361950" hangingPunct="0">
              <a:lnSpc>
                <a:spcPct val="130000"/>
              </a:lnSpc>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Regional connectivity</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区域互联互通</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Yangtze River Delta will be developed, making it easier to share smart transportation ideas with other places.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7022684" y="1133403"/>
            <a:ext cx="370614" cy="452496"/>
          </a:xfrm>
          <a:prstGeom prst="rect">
            <a:avLst/>
          </a:prstGeom>
          <a:noFill/>
        </p:spPr>
        <p:txBody>
          <a:bodyPr wrap="none" rtlCol="0">
            <a:spAutoFit/>
          </a:bodyPr>
          <a:lstStyle/>
          <a:p>
            <a:pPr algn="ctr">
              <a:lnSpc>
                <a:spcPct val="130000"/>
              </a:lnSpc>
            </a:pPr>
            <a:r>
              <a:rPr lang="en-US" altLang="zh-CN" sz="2000" smtClean="0">
                <a:latin typeface="Times New Roman"/>
                <a:ea typeface="宋体"/>
              </a:rPr>
              <a:t>D</a:t>
            </a:r>
            <a:endParaRPr lang="zh-CN" altLang="en-US" sz="2000" b="1" kern="100">
              <a:solidFill>
                <a:srgbClr val="FF0000"/>
              </a:solidFill>
              <a:cs typeface="Times New Roman" panose="02020603050405020304" pitchFamily="18" charset="0"/>
            </a:endParaRPr>
          </a:p>
        </p:txBody>
      </p:sp>
      <p:graphicFrame>
        <p:nvGraphicFramePr>
          <p:cNvPr id="5" name="表格 4"/>
          <p:cNvGraphicFramePr>
            <a:graphicFrameLocks noGrp="1"/>
          </p:cNvGraphicFramePr>
          <p:nvPr>
            <p:extLst/>
          </p:nvPr>
        </p:nvGraphicFramePr>
        <p:xfrm>
          <a:off x="427856" y="1655048"/>
          <a:ext cx="11279782" cy="3169920"/>
        </p:xfrm>
        <a:graphic>
          <a:graphicData uri="http://schemas.openxmlformats.org/drawingml/2006/table">
            <a:tbl>
              <a:tblPr firstRow="1" firstCol="1" bandRow="1"/>
              <a:tblGrid>
                <a:gridCol w="11279782">
                  <a:extLst>
                    <a:ext uri="{9D8B030D-6E8A-4147-A177-3AD203B41FA5}">
                      <a16:colId xmlns:a16="http://schemas.microsoft.com/office/drawing/2014/main" val="4079178932"/>
                    </a:ext>
                  </a:extLst>
                </a:gridCol>
              </a:tblGrid>
              <a:tr h="2808311">
                <a:tc>
                  <a:txBody>
                    <a:bodyPr/>
                    <a:lstStyle/>
                    <a:p>
                      <a:pPr algn="just" hangingPunct="0">
                        <a:lnSpc>
                          <a:spcPct val="13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There are always many passengers every day.</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At the peak</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峰值</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 could reach 1</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000 megabits.</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Maybe we can take the subway for free.</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This will help make city transport faster, smarter and greener.</a:t>
                      </a:r>
                      <a:endPar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With 5G, metro workers can monitor</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监控</a:t>
                      </a:r>
                      <a:r>
                        <a:rPr 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trains and their key parts in real time.</a:t>
                      </a: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F. According to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China</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Daily</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plans have been made to improve 5G even further, not just on metro trains.</a:t>
                      </a:r>
                      <a:endPar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1" fontAlgn="auto" latinLnBrk="0" hangingPunct="0">
                        <a:lnSpc>
                          <a:spcPct val="130000"/>
                        </a:lnSpc>
                        <a:spcBef>
                          <a:spcPts val="0"/>
                        </a:spcBef>
                        <a:spcAft>
                          <a:spcPts val="0"/>
                        </a:spcAft>
                        <a:buClrTx/>
                        <a:buSzTx/>
                        <a:buFontTx/>
                        <a:buNone/>
                        <a:tabLst/>
                        <a:defRPr/>
                      </a:pP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G. For example, during one of her metro trips, a passenger downloaded</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楷体" panose="02010609060101010101" pitchFamily="49" charset="-122"/>
                          <a:cs typeface="Times New Roman" panose="02020603050405020304" pitchFamily="18" charset="0"/>
                        </a:rPr>
                        <a:t>下载</a:t>
                      </a:r>
                      <a:r>
                        <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 500 MB video on her phone in just 12 seconds, reported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People</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s</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2000" b="0" i="1"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Daily</a:t>
                      </a:r>
                      <a:r>
                        <a:rPr kumimoji="0" lang="en-US" altLang="zh-CN"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en-US" sz="20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txBody>
                  <a:tcPr marL="31430" marR="314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1241865"/>
                  </a:ext>
                </a:extLst>
              </a:tr>
            </a:tbl>
          </a:graphicData>
        </a:graphic>
      </p:graphicFrame>
      <p:sp>
        <p:nvSpPr>
          <p:cNvPr id="7" name="内容占位符 3"/>
          <p:cNvSpPr txBox="1">
            <a:spLocks/>
          </p:cNvSpPr>
          <p:nvPr/>
        </p:nvSpPr>
        <p:spPr bwMode="auto">
          <a:xfrm>
            <a:off x="360854" y="4823030"/>
            <a:ext cx="11485848"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30000"/>
              </a:lnSpc>
              <a:spcAft>
                <a:spcPts val="0"/>
              </a:spcAft>
            </a:pP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000" b="1" smtClean="0">
                <a:solidFill>
                  <a:srgbClr val="FF0000"/>
                </a:solidFill>
                <a:cs typeface="Times New Roman"/>
              </a:rPr>
              <a:t>[</a:t>
            </a:r>
            <a:r>
              <a:rPr lang="zh-CN" altLang="zh-CN" sz="2000" b="1" smtClean="0">
                <a:solidFill>
                  <a:srgbClr val="FF0000"/>
                </a:solidFill>
                <a:ea typeface="黑体"/>
                <a:cs typeface="Times New Roman"/>
              </a:rPr>
              <a:t>解析</a:t>
            </a:r>
            <a:r>
              <a:rPr lang="en-US" altLang="zh-CN" sz="2000" b="1" smtClean="0">
                <a:solidFill>
                  <a:srgbClr val="FF0000"/>
                </a:solidFill>
                <a:cs typeface="Times New Roman"/>
              </a:rPr>
              <a:t>]</a:t>
            </a:r>
            <a:r>
              <a:rPr lang="zh-CN" altLang="zh-CN" sz="2000" b="1" smtClean="0">
                <a:solidFill>
                  <a:srgbClr val="FF0000"/>
                </a:solidFill>
                <a:cs typeface="Times New Roman"/>
              </a:rPr>
              <a:t>根据第五段中的</a:t>
            </a:r>
            <a:r>
              <a:rPr lang="en-US" altLang="zh-CN" sz="2000" b="1" smtClean="0">
                <a:solidFill>
                  <a:srgbClr val="FF0000"/>
                </a:solidFill>
                <a:cs typeface="Times New Roman"/>
              </a:rPr>
              <a:t>“Regional connectivity</a:t>
            </a:r>
            <a:r>
              <a:rPr lang="zh-CN" altLang="zh-CN" sz="2000" b="1" smtClean="0">
                <a:solidFill>
                  <a:srgbClr val="FF0000"/>
                </a:solidFill>
                <a:cs typeface="Times New Roman"/>
              </a:rPr>
              <a:t>（</a:t>
            </a:r>
            <a:r>
              <a:rPr lang="zh-CN" altLang="zh-CN" sz="2000" b="1" smtClean="0">
                <a:solidFill>
                  <a:srgbClr val="FF0000"/>
                </a:solidFill>
                <a:ea typeface="楷体"/>
                <a:cs typeface="Times New Roman"/>
              </a:rPr>
              <a:t>区域互联互通</a:t>
            </a:r>
            <a:r>
              <a:rPr lang="zh-CN" altLang="zh-CN" sz="2000" b="1" smtClean="0">
                <a:solidFill>
                  <a:srgbClr val="FF0000"/>
                </a:solidFill>
                <a:cs typeface="Times New Roman"/>
              </a:rPr>
              <a:t>）</a:t>
            </a:r>
            <a:r>
              <a:rPr lang="en-US" altLang="zh-CN" sz="2000" b="1" smtClean="0">
                <a:solidFill>
                  <a:srgbClr val="FF0000"/>
                </a:solidFill>
                <a:cs typeface="Times New Roman"/>
              </a:rPr>
              <a:t> in the Yangtze River Delta will be developed, making it easier to share smart transportation ideas with other places.”</a:t>
            </a:r>
            <a:r>
              <a:rPr lang="zh-CN" altLang="zh-CN" sz="2000" b="1" smtClean="0">
                <a:solidFill>
                  <a:srgbClr val="FF0000"/>
                </a:solidFill>
                <a:cs typeface="Times New Roman"/>
              </a:rPr>
              <a:t>可知，本段强调</a:t>
            </a:r>
            <a:r>
              <a:rPr lang="en-US" altLang="zh-CN" sz="2000" b="1" smtClean="0">
                <a:solidFill>
                  <a:srgbClr val="FF0000"/>
                </a:solidFill>
                <a:cs typeface="Times New Roman"/>
              </a:rPr>
              <a:t>5G</a:t>
            </a:r>
            <a:r>
              <a:rPr lang="zh-CN" altLang="zh-CN" sz="2000" b="1" smtClean="0">
                <a:solidFill>
                  <a:srgbClr val="FF0000"/>
                </a:solidFill>
                <a:cs typeface="Times New Roman"/>
              </a:rPr>
              <a:t>技术在区域互联互通方面的重要作用，推动智能交通理念的共享。选项</a:t>
            </a:r>
            <a:r>
              <a:rPr lang="en-US" altLang="zh-CN" sz="2000" b="1" smtClean="0">
                <a:solidFill>
                  <a:srgbClr val="FF0000"/>
                </a:solidFill>
                <a:cs typeface="Times New Roman"/>
              </a:rPr>
              <a:t>D</a:t>
            </a:r>
            <a:r>
              <a:rPr lang="zh-CN" altLang="zh-CN" sz="2000" b="1" smtClean="0">
                <a:solidFill>
                  <a:srgbClr val="FF0000"/>
                </a:solidFill>
                <a:cs typeface="Times New Roman"/>
              </a:rPr>
              <a:t>总结了</a:t>
            </a:r>
            <a:r>
              <a:rPr lang="en-US" altLang="zh-CN" sz="2000" b="1" smtClean="0">
                <a:solidFill>
                  <a:srgbClr val="FF0000"/>
                </a:solidFill>
                <a:cs typeface="Times New Roman"/>
              </a:rPr>
              <a:t>5G</a:t>
            </a:r>
            <a:r>
              <a:rPr lang="zh-CN" altLang="zh-CN" sz="2000" b="1" smtClean="0">
                <a:solidFill>
                  <a:srgbClr val="FF0000"/>
                </a:solidFill>
                <a:cs typeface="Times New Roman"/>
              </a:rPr>
              <a:t>技术对城市交通的积极影响，即</a:t>
            </a:r>
            <a:r>
              <a:rPr lang="en-US" altLang="zh-CN" sz="2000" b="1" smtClean="0">
                <a:solidFill>
                  <a:srgbClr val="FF0000"/>
                </a:solidFill>
                <a:latin typeface="+mn-ea"/>
                <a:cs typeface="Times New Roman"/>
              </a:rPr>
              <a:t>“</a:t>
            </a:r>
            <a:r>
              <a:rPr lang="zh-CN" altLang="zh-CN" sz="2000" b="1" smtClean="0">
                <a:solidFill>
                  <a:srgbClr val="FF0000"/>
                </a:solidFill>
                <a:cs typeface="Times New Roman"/>
              </a:rPr>
              <a:t>更快、更智能和更环保</a:t>
            </a:r>
            <a:r>
              <a:rPr lang="en-US" altLang="zh-CN" sz="2000" b="1" smtClean="0">
                <a:solidFill>
                  <a:srgbClr val="FF0000"/>
                </a:solidFill>
                <a:latin typeface="+mn-ea"/>
                <a:cs typeface="Times New Roman"/>
              </a:rPr>
              <a:t>”</a:t>
            </a:r>
            <a:r>
              <a:rPr lang="zh-CN" altLang="zh-CN" sz="2000" b="1" smtClean="0">
                <a:solidFill>
                  <a:srgbClr val="FF0000"/>
                </a:solidFill>
                <a:cs typeface="Times New Roman"/>
              </a:rPr>
              <a:t>，是对上文提到的</a:t>
            </a:r>
            <a:r>
              <a:rPr lang="en-US" altLang="zh-CN" sz="2000" b="1" smtClean="0">
                <a:solidFill>
                  <a:srgbClr val="FF0000"/>
                </a:solidFill>
                <a:cs typeface="Times New Roman"/>
              </a:rPr>
              <a:t>5G</a:t>
            </a:r>
            <a:r>
              <a:rPr lang="zh-CN" altLang="zh-CN" sz="2000" b="1" smtClean="0">
                <a:solidFill>
                  <a:srgbClr val="FF0000"/>
                </a:solidFill>
                <a:cs typeface="Times New Roman"/>
              </a:rPr>
              <a:t>技术在地铁系统中应用的总结。故选</a:t>
            </a:r>
            <a:r>
              <a:rPr lang="en-US" altLang="zh-CN" sz="2000" b="1" smtClean="0">
                <a:solidFill>
                  <a:srgbClr val="FF0000"/>
                </a:solidFill>
                <a:cs typeface="Times New Roman"/>
              </a:rPr>
              <a:t>D</a:t>
            </a:r>
            <a:r>
              <a:rPr lang="zh-CN" altLang="zh-CN" sz="2000" b="1" smtClean="0">
                <a:solidFill>
                  <a:srgbClr val="FF0000"/>
                </a:solidFill>
                <a:cs typeface="Times New Roman"/>
              </a:rPr>
              <a:t>。</a:t>
            </a:r>
            <a:endParaRPr lang="zh-CN" altLang="zh-CN" sz="2000">
              <a:solidFill>
                <a:srgbClr val="000000"/>
              </a:solidFill>
              <a:cs typeface="Times New Roman"/>
            </a:endParaRPr>
          </a:p>
        </p:txBody>
      </p:sp>
    </p:spTree>
    <p:extLst>
      <p:ext uri="{BB962C8B-B14F-4D97-AF65-F5344CB8AC3E}">
        <p14:creationId xmlns:p14="http://schemas.microsoft.com/office/powerpoint/2010/main" val="56963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89550" y="1124744"/>
            <a:ext cx="3489432" cy="945254"/>
            <a:chOff x="285916" y="1988840"/>
            <a:chExt cx="3489432" cy="945254"/>
          </a:xfrm>
        </p:grpSpPr>
        <p:pic>
          <p:nvPicPr>
            <p:cNvPr id="7"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5916" y="1988840"/>
              <a:ext cx="2376264" cy="945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2798" y="2564904"/>
              <a:ext cx="1352550" cy="369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内容占位符 1"/>
          <p:cNvSpPr>
            <a:spLocks noGrp="1"/>
          </p:cNvSpPr>
          <p:nvPr>
            <p:ph idx="1"/>
          </p:nvPr>
        </p:nvSpPr>
        <p:spPr>
          <a:xfrm>
            <a:off x="360854" y="1159048"/>
            <a:ext cx="11485848" cy="4142160"/>
          </a:xfrm>
        </p:spPr>
        <p:txBody>
          <a:bodyPr/>
          <a:lstStyle/>
          <a:p>
            <a:pPr hangingPunct="0">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句子</a:t>
            </a:r>
            <a:r>
              <a:rPr lang="zh-CN" altLang="zh-CN">
                <a:solidFill>
                  <a:srgbClr val="000000"/>
                </a:solidFill>
                <a:ea typeface="楷体"/>
                <a:cs typeface="Times New Roman"/>
              </a:rPr>
              <a:t>还原题</a:t>
            </a:r>
            <a:endParaRPr lang="zh-CN" altLang="zh-CN" sz="900">
              <a:solidFill>
                <a:srgbClr val="000000"/>
              </a:solidFill>
              <a:cs typeface="Times New Roman"/>
            </a:endParaRPr>
          </a:p>
          <a:p>
            <a:pPr hangingPunct="0">
              <a:spcAft>
                <a:spcPts val="0"/>
              </a:spcAft>
            </a:pPr>
            <a:r>
              <a:rPr lang="zh-CN" altLang="zh-CN">
                <a:solidFill>
                  <a:srgbClr val="000000"/>
                </a:solidFill>
                <a:ea typeface="楷体"/>
                <a:cs typeface="Times New Roman"/>
              </a:rPr>
              <a:t>第一步</a:t>
            </a:r>
            <a:r>
              <a:rPr lang="zh-CN" altLang="zh-CN">
                <a:solidFill>
                  <a:srgbClr val="000000"/>
                </a:solidFill>
                <a:cs typeface="Times New Roman"/>
              </a:rPr>
              <a:t>：</a:t>
            </a:r>
            <a:r>
              <a:rPr lang="zh-CN" altLang="zh-CN">
                <a:solidFill>
                  <a:srgbClr val="000000"/>
                </a:solidFill>
                <a:ea typeface="楷体"/>
                <a:cs typeface="Times New Roman"/>
              </a:rPr>
              <a:t>浏览全文</a:t>
            </a:r>
            <a:r>
              <a:rPr lang="zh-CN" altLang="zh-CN">
                <a:solidFill>
                  <a:srgbClr val="000000"/>
                </a:solidFill>
                <a:cs typeface="Times New Roman"/>
              </a:rPr>
              <a:t>，</a:t>
            </a:r>
            <a:r>
              <a:rPr lang="zh-CN" altLang="zh-CN">
                <a:solidFill>
                  <a:srgbClr val="000000"/>
                </a:solidFill>
                <a:ea typeface="楷体"/>
                <a:cs typeface="Times New Roman"/>
              </a:rPr>
              <a:t>把握主旨。</a:t>
            </a:r>
            <a:endParaRPr lang="zh-CN" altLang="zh-CN" sz="900">
              <a:solidFill>
                <a:srgbClr val="000000"/>
              </a:solidFill>
              <a:cs typeface="Times New Roman"/>
            </a:endParaRPr>
          </a:p>
          <a:p>
            <a:pPr hangingPunct="0">
              <a:spcAft>
                <a:spcPts val="0"/>
              </a:spcAft>
            </a:pPr>
            <a:r>
              <a:rPr lang="zh-CN" altLang="zh-CN">
                <a:solidFill>
                  <a:srgbClr val="000000"/>
                </a:solidFill>
                <a:ea typeface="楷体"/>
                <a:cs typeface="Times New Roman"/>
              </a:rPr>
              <a:t>第二步</a:t>
            </a:r>
            <a:r>
              <a:rPr lang="zh-CN" altLang="zh-CN">
                <a:solidFill>
                  <a:srgbClr val="000000"/>
                </a:solidFill>
                <a:cs typeface="Times New Roman"/>
              </a:rPr>
              <a:t>：</a:t>
            </a:r>
            <a:r>
              <a:rPr lang="zh-CN" altLang="zh-CN">
                <a:solidFill>
                  <a:srgbClr val="000000"/>
                </a:solidFill>
                <a:ea typeface="楷体"/>
                <a:cs typeface="Times New Roman"/>
              </a:rPr>
              <a:t>分析空白处上下文</a:t>
            </a:r>
            <a:r>
              <a:rPr lang="zh-CN" altLang="zh-CN">
                <a:solidFill>
                  <a:srgbClr val="000000"/>
                </a:solidFill>
                <a:cs typeface="Times New Roman"/>
              </a:rPr>
              <a:t>，</a:t>
            </a:r>
            <a:r>
              <a:rPr lang="zh-CN" altLang="zh-CN">
                <a:solidFill>
                  <a:srgbClr val="000000"/>
                </a:solidFill>
                <a:ea typeface="楷体"/>
                <a:cs typeface="Times New Roman"/>
              </a:rPr>
              <a:t>寻找逻辑关系。</a:t>
            </a:r>
            <a:endParaRPr lang="zh-CN" altLang="zh-CN" sz="900">
              <a:solidFill>
                <a:srgbClr val="000000"/>
              </a:solidFill>
              <a:cs typeface="Times New Roman"/>
            </a:endParaRPr>
          </a:p>
          <a:p>
            <a:pPr hangingPunct="0">
              <a:spcAft>
                <a:spcPts val="0"/>
              </a:spcAft>
            </a:pPr>
            <a:r>
              <a:rPr lang="zh-CN" altLang="zh-CN">
                <a:solidFill>
                  <a:srgbClr val="000000"/>
                </a:solidFill>
                <a:ea typeface="楷体"/>
                <a:cs typeface="Times New Roman"/>
              </a:rPr>
              <a:t>第三步</a:t>
            </a:r>
            <a:r>
              <a:rPr lang="zh-CN" altLang="zh-CN">
                <a:solidFill>
                  <a:srgbClr val="000000"/>
                </a:solidFill>
                <a:cs typeface="Times New Roman"/>
              </a:rPr>
              <a:t>：</a:t>
            </a:r>
            <a:r>
              <a:rPr lang="zh-CN" altLang="zh-CN">
                <a:solidFill>
                  <a:srgbClr val="000000"/>
                </a:solidFill>
                <a:ea typeface="楷体"/>
                <a:cs typeface="Times New Roman"/>
              </a:rPr>
              <a:t>注意指代关系</a:t>
            </a:r>
            <a:r>
              <a:rPr lang="zh-CN" altLang="zh-CN">
                <a:solidFill>
                  <a:srgbClr val="000000"/>
                </a:solidFill>
                <a:cs typeface="Times New Roman"/>
              </a:rPr>
              <a:t>，</a:t>
            </a:r>
            <a:r>
              <a:rPr lang="zh-CN" altLang="zh-CN">
                <a:solidFill>
                  <a:srgbClr val="000000"/>
                </a:solidFill>
                <a:ea typeface="楷体"/>
                <a:cs typeface="Times New Roman"/>
              </a:rPr>
              <a:t>逻辑连接词和重复关键词。</a:t>
            </a:r>
            <a:endParaRPr lang="zh-CN" altLang="zh-CN" sz="900">
              <a:solidFill>
                <a:srgbClr val="000000"/>
              </a:solidFill>
              <a:cs typeface="Times New Roman"/>
            </a:endParaRPr>
          </a:p>
          <a:p>
            <a:r>
              <a:rPr lang="zh-CN" altLang="zh-CN">
                <a:solidFill>
                  <a:srgbClr val="000000"/>
                </a:solidFill>
                <a:ea typeface="楷体"/>
                <a:cs typeface="Times New Roman"/>
              </a:rPr>
              <a:t>第四步</a:t>
            </a:r>
            <a:r>
              <a:rPr lang="zh-CN" altLang="zh-CN">
                <a:solidFill>
                  <a:srgbClr val="000000"/>
                </a:solidFill>
                <a:cs typeface="Times New Roman"/>
              </a:rPr>
              <a:t>：</a:t>
            </a:r>
            <a:r>
              <a:rPr lang="zh-CN" altLang="zh-CN">
                <a:solidFill>
                  <a:srgbClr val="000000"/>
                </a:solidFill>
                <a:ea typeface="楷体"/>
                <a:cs typeface="Times New Roman"/>
              </a:rPr>
              <a:t>排除干扰选项</a:t>
            </a:r>
            <a:r>
              <a:rPr lang="zh-CN" altLang="zh-CN">
                <a:solidFill>
                  <a:srgbClr val="000000"/>
                </a:solidFill>
                <a:cs typeface="Times New Roman"/>
              </a:rPr>
              <a:t>，</a:t>
            </a:r>
            <a:r>
              <a:rPr lang="zh-CN" altLang="zh-CN">
                <a:solidFill>
                  <a:srgbClr val="000000"/>
                </a:solidFill>
                <a:ea typeface="楷体"/>
                <a:cs typeface="Times New Roman"/>
              </a:rPr>
              <a:t>如无关选项、重复选项等。</a:t>
            </a:r>
            <a:endParaRPr lang="zh-CN" altLang="en-US"/>
          </a:p>
        </p:txBody>
      </p:sp>
    </p:spTree>
    <p:extLst>
      <p:ext uri="{BB962C8B-B14F-4D97-AF65-F5344CB8AC3E}">
        <p14:creationId xmlns:p14="http://schemas.microsoft.com/office/powerpoint/2010/main" val="291906489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1383</Words>
  <Application>Microsoft Office PowerPoint</Application>
  <PresentationFormat>自定义</PresentationFormat>
  <Paragraphs>61</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2025-09-13T09:02:02Z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